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2" r:id="rId3"/>
    <p:sldId id="257" r:id="rId4"/>
    <p:sldId id="258" r:id="rId5"/>
    <p:sldId id="259" r:id="rId6"/>
    <p:sldId id="260" r:id="rId7"/>
    <p:sldId id="263" r:id="rId8"/>
    <p:sldId id="262" r:id="rId9"/>
    <p:sldId id="264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F44919CD-A8C2-4854-9A48-F7C8EB9B25EA}" type="datetimeFigureOut">
              <a:rPr lang="en-US" smtClean="0"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9D93939F-1253-425A-BAFE-42BD5D67FD6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6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1DDF-4244-45B4-87C4-D6D082568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E9DDD9-F201-40E0-9896-57AB002A8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1E6CF-2871-46EA-A7D5-83CACAA46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62F73-899D-4F8E-A2F9-DACD28261B21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9CD8F-FCDA-4FF7-B325-7147C609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FB90B-FC78-466B-89DE-9336D6AE4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0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FE80-141B-48C0-ADE3-E17C4D683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8A46F-D65F-488D-9B8A-F88A9B22C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A2FB4-9DC9-4BD1-8CD5-1FE8A202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33A8F-437C-41BE-BE12-2382141FD820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7EEBA-01DF-4609-8E11-5EA433B2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359E00-52FC-4595-8B10-2DC39322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6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C034E7-F6CB-400A-9858-0ACD2D1F70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2CD38-7247-4B96-BBF2-7CEBACDB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F43DF-5032-4268-A5A9-B36FA8E40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3BAEC-BA5E-42EB-A30F-115555B09C19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096AF-8469-487C-9159-FC0D1F38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19525-3593-4639-B2F4-F68ACE3A1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78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2FB6B-CACC-4980-B6AD-5AACB9BA4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FC317-AD81-457E-BEBD-08A08D6CA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6BE2C-634C-4759-B3CE-24DD446C9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9A86-6F4E-4246-94BB-778BBE2FBFE6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5475C-13B2-41B1-801B-F9AA4716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4E66D-585B-4060-9E22-D2A405C5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7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88D6A-F677-435F-BAC4-89C76831A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E5840-BD50-4821-AA09-984CBD034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A0926-7007-4D1E-86D3-A44A8BD01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9FB6-E806-42AA-AD58-01108A252F70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5FE3B-89F2-4884-B6AD-4DB2DD93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4C6B6-3700-4506-8051-01FA3C15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99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FE4B-85DA-4C56-9918-46711607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4793-06B7-411C-9B18-072A0B833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1C182-6351-4180-8C55-5EA3FE0AB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1D97B-CC18-43F0-A1C1-C024511FF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364-69B7-487F-852F-CFCF371B5456}" type="datetime1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C193E-FA3A-462E-8437-2E2AD988D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D83D5-C783-492F-9578-0A586565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1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E3E0-85D3-45C2-BD6A-8C728725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E25B35-A30D-4F14-B614-D5B70581D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2B5E3D-D6EA-4478-AA14-BA07D16FA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FA14B6-2801-495A-A5D5-37BBB8ABF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79CF6-9E00-405D-ACA9-48F7D5198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8D2EB4-62F6-4B63-B20C-0AD685C68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7891-8D8B-4C9E-A837-92ACE9976EAF}" type="datetime1">
              <a:rPr lang="en-US" smtClean="0"/>
              <a:t>2/19/2018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E89645-F497-4991-BFB0-1B08B2EFC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A7DB6F-BF57-4815-A52C-05D5D0976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8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9A72-A4A1-4EEA-9F44-9D2C6F4F3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CC4C34-EFEC-42B4-9B10-4B22D3467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38A6-6FCE-4572-80DD-B4629E849A8E}" type="datetime1">
              <a:rPr lang="en-US" smtClean="0"/>
              <a:t>2/19/2018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1A95C8-1703-4BBC-8574-F46F7CE8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37E2F-DCF8-47B2-8858-52C1CDBE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4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592AF-4489-4DCC-94D2-9F93832EB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556CA-11FE-44A1-B386-43747D169E1E}" type="datetime1">
              <a:rPr lang="en-US" smtClean="0"/>
              <a:t>2/19/2018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DC5F7-538D-4C66-9954-2B0235E9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4B7270-7F22-4DD2-8638-8A6BCF52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4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D33C-E3D6-447D-8070-EBB0470D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91A31-F800-4D17-9ED2-3A9577F41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04F0F-A953-4D88-90A6-F8A34E12D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33D82-195D-4F30-A41A-D3F00C6E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0540-A1FC-45E2-8BB9-6BACAA831793}" type="datetime1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BBFF1-2069-4AA9-B4F7-9E4C52810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E46B8-2B2A-450B-B062-5811430F7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0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210BD-CDA6-4B9E-A61D-086FAB681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33C575-69ED-4C5F-819C-641FCB072B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00A730-9AE4-4D26-881D-CB584225C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F1C8BD-E4F7-4498-B779-4104EA81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C1BF1-FC68-4667-BF2A-BA33E9FA9D73}" type="datetime1">
              <a:rPr lang="en-US" smtClean="0"/>
              <a:t>2/19/2018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E8D81-982D-48F0-B434-9351A784D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7C89B-2858-4305-9243-6E5206D2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77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97F30-EDAE-4A52-B1CC-DBE08EB5F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7FCDA-C5B3-4D44-A055-81A5ABB3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084E9-6E5A-43EB-9F81-F28DA252D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BDB13-4941-431E-953F-7DB09A4338E9}" type="datetime1">
              <a:rPr lang="en-US" smtClean="0"/>
              <a:t>2/19/2018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02493-FDE1-4220-90EE-56D6E6E5B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7CB6D-EA83-403A-A372-89488219E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124BC-1BC2-42F6-BF25-B3B267CF9C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5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poverdosisstraling.nu/" TargetMode="External"/><Relationship Id="rId2" Type="http://schemas.openxmlformats.org/officeDocument/2006/relationships/hyperlink" Target="https://www.youtube.com/watch?v=x0lIk7kdUQ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osstraling.nl/boeken-en-artikelen/" TargetMode="External"/><Relationship Id="rId2" Type="http://schemas.openxmlformats.org/officeDocument/2006/relationships/hyperlink" Target="https://www.stopumts.nl/doc.php/Verhal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stralingsleed.nl/manuscript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sosstraling.nl/onderzoeken-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lnieuws.nl/editienl/laatste-videos-editienl/maakt-wifi-ziek" TargetMode="External"/><Relationship Id="rId2" Type="http://schemas.openxmlformats.org/officeDocument/2006/relationships/hyperlink" Target="https://www.destentor.nl/berkelland/elke-zendmast-beperkt-leven-van-alice-in-ruurlo~ae93d2b9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.nl/binnenlnd/ziek-van-straling~a9f1f801/" TargetMode="External"/><Relationship Id="rId2" Type="http://schemas.openxmlformats.org/officeDocument/2006/relationships/hyperlink" Target="https://verhalen.volkskrant.nl/leven-met-ehs#148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ilverencamera.nl/wi&#8230;/documentair-nationaal-2017/" TargetMode="External"/><Relationship Id="rId5" Type="http://schemas.openxmlformats.org/officeDocument/2006/relationships/hyperlink" Target="http://eerlijkoverstraling.nl/video-eerlijk-over-straling/" TargetMode="External"/><Relationship Id="rId4" Type="http://schemas.openxmlformats.org/officeDocument/2006/relationships/hyperlink" Target="http://www.eerlijkoverstraling.nl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8824-8B94-4EC5-BEA6-FBC4D38D0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180" y="2826875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Presentatie Rob Verboog </a:t>
            </a:r>
            <a:br>
              <a:rPr lang="nl-NL" dirty="0"/>
            </a:br>
            <a:br>
              <a:rPr lang="en-US" dirty="0"/>
            </a:br>
            <a:r>
              <a:rPr lang="nl-NL" dirty="0"/>
              <a:t>Raadsinformatiebijeenkomst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Gemeente Utrechtse Heuvelrug</a:t>
            </a:r>
            <a:br>
              <a:rPr lang="nl-NL" dirty="0"/>
            </a:br>
            <a:r>
              <a:rPr lang="nl-NL" dirty="0"/>
              <a:t>19 februari 2018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72F67-F3B8-4EC0-B089-7020D1E80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2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627D3-4B74-4B2C-B1FD-14CB2FA3E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160" y="1368425"/>
            <a:ext cx="10515600" cy="4595496"/>
          </a:xfrm>
        </p:spPr>
        <p:txBody>
          <a:bodyPr/>
          <a:lstStyle/>
          <a:p>
            <a:pPr marL="0" lvl="0" indent="0">
              <a:buNone/>
            </a:pPr>
            <a:r>
              <a:rPr lang="nl-NL" dirty="0"/>
              <a:t>3. Ook bij onze eerste </a:t>
            </a:r>
            <a:r>
              <a:rPr lang="nl-NL" b="1" dirty="0"/>
              <a:t>autotelefoon</a:t>
            </a:r>
            <a:r>
              <a:rPr lang="nl-NL" dirty="0"/>
              <a:t> in 1988  (Nokia, destijds ATF-net) in de auto…… en ook bij de latere GSM.</a:t>
            </a:r>
          </a:p>
          <a:p>
            <a:pPr marL="0" lv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4. Bij </a:t>
            </a:r>
            <a:r>
              <a:rPr lang="nl-NL" b="1" dirty="0"/>
              <a:t>alles wat HF straalt</a:t>
            </a:r>
            <a:r>
              <a:rPr lang="nl-NL" dirty="0"/>
              <a:t>: DECT, Wifi-routers/modems, bayfoons, nabij zendmasten….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b="1" dirty="0"/>
              <a:t>Je merkt “relatie” tussen straling/EMV en gezondheidsklachten, zowel direct als vertraagd &amp; indirect.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39AAF9-A338-494D-AE7F-4BC4AD03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2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740BA-2AD3-4EFD-8B7D-61B7ECF7D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8505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dirty="0"/>
              <a:t>5. Je zoekt informatie: die is er nauwelijks of onjuist……….. </a:t>
            </a:r>
            <a:r>
              <a:rPr lang="nl-NL" i="1" dirty="0"/>
              <a:t>Nóg steeds als je alleen op de “officiële websites” kijkt……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nl-NL" dirty="0"/>
              <a:t>6. Je bezoekt artsen: weten meestal niets van straling of “het is veilig, geen enkel wetenschappelijk bewijs”…..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Geven vermoedelijke (verkeerde, andere) diagnose…..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nl-NL" dirty="0"/>
              <a:t>7. Doormodderen en wegblijven van straling / = </a:t>
            </a:r>
            <a:r>
              <a:rPr lang="nl-NL" b="1" dirty="0"/>
              <a:t>flink aanpassen van je leven….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93BBBE-05B0-4AC1-89DF-842703DEE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946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B2BD5-81E6-49EA-BF63-0E8F2437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 2014 barstte bij ons de bom: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249A4-C364-489C-8698-8AA75CCFA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1145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nl-NL" i="1" dirty="0"/>
          </a:p>
          <a:p>
            <a:pPr marL="0" lvl="0" indent="0">
              <a:buNone/>
            </a:pPr>
            <a:r>
              <a:rPr lang="nl-NL" i="1" dirty="0"/>
              <a:t>- Vrijwel continu én direct klachten bij  blootstelling aan straling/EMV</a:t>
            </a:r>
            <a:endParaRPr lang="en-US" dirty="0"/>
          </a:p>
          <a:p>
            <a:pPr marL="0" lvl="0" indent="0">
              <a:buNone/>
            </a:pPr>
            <a:r>
              <a:rPr lang="nl-NL" i="1" dirty="0"/>
              <a:t>- Ernstige gezondheidsklachten (hoge bloeddruk, hartritme, stress/angst, geen concentratie, geen energie, spieren)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b="1" dirty="0"/>
              <a:t>Oorzaak: “overdosis” opgelopen bij Sportcentrum én bij verscholen zendmast…..”</a:t>
            </a:r>
            <a:r>
              <a:rPr lang="nl-NL" b="1" i="1" dirty="0"/>
              <a:t>gesensibiliseerd”: EHS.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0659C-7811-4F0B-929C-EC9AF669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2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F2080-E486-4CC8-9C2A-E4757E5BE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6424"/>
            <a:ext cx="10515600" cy="5591175"/>
          </a:xfrm>
        </p:spPr>
        <p:txBody>
          <a:bodyPr>
            <a:normAutofit/>
          </a:bodyPr>
          <a:lstStyle/>
          <a:p>
            <a:pPr lvl="0"/>
            <a:endParaRPr lang="nl-NL" dirty="0"/>
          </a:p>
          <a:p>
            <a:pPr lvl="0"/>
            <a:r>
              <a:rPr lang="nl-NL" dirty="0"/>
              <a:t>Bezoek huisarts…..</a:t>
            </a:r>
            <a:endParaRPr lang="en-US" dirty="0"/>
          </a:p>
          <a:p>
            <a:pPr lvl="0"/>
            <a:r>
              <a:rPr lang="nl-NL" dirty="0"/>
              <a:t>Contact GGD Regio Utrecht……., RIVM……, patiëntenverenigingen……</a:t>
            </a:r>
            <a:endParaRPr lang="en-US" dirty="0"/>
          </a:p>
          <a:p>
            <a:pPr lvl="0"/>
            <a:r>
              <a:rPr lang="nl-NL" dirty="0"/>
              <a:t>Via via contact Stichting EHS: eindelijk deugdelijke informatie!</a:t>
            </a:r>
            <a:endParaRPr lang="en-US" dirty="0"/>
          </a:p>
          <a:p>
            <a:pPr lvl="0"/>
            <a:r>
              <a:rPr lang="nl-NL" dirty="0"/>
              <a:t>Stuk (betaalde) begeleiding door Schooneveld Advies e.a. </a:t>
            </a:r>
            <a:endParaRPr lang="en-US" dirty="0"/>
          </a:p>
          <a:p>
            <a:pPr lvl="0"/>
            <a:r>
              <a:rPr lang="nl-NL" dirty="0"/>
              <a:t>Maatregelen afscherming huis + beschermende kleding</a:t>
            </a:r>
            <a:endParaRPr lang="en-US" dirty="0"/>
          </a:p>
          <a:p>
            <a:pPr lvl="0"/>
            <a:r>
              <a:rPr lang="nl-NL" dirty="0"/>
              <a:t>Eigen fitness-ruimte in ons huis gemaakt</a:t>
            </a:r>
            <a:endParaRPr lang="en-US" dirty="0"/>
          </a:p>
          <a:p>
            <a:pPr lvl="0"/>
            <a:r>
              <a:rPr lang="nl-NL" dirty="0"/>
              <a:t>Juni 2015 deelname aan GESOND-stralingsonderzoek van GGD/UU</a:t>
            </a:r>
            <a:endParaRPr lang="en-US" dirty="0"/>
          </a:p>
          <a:p>
            <a:pPr lvl="0"/>
            <a:r>
              <a:rPr lang="nl-NL" dirty="0"/>
              <a:t>Eind  2015 bezoek thuis van onze burgemeester Ostendorp.</a:t>
            </a:r>
            <a:endParaRPr lang="en-US" dirty="0"/>
          </a:p>
          <a:p>
            <a:r>
              <a:rPr lang="nl-NL" dirty="0"/>
              <a:t>Zijn advies: “vertel zélf je verhaal overal, dat komt binnen”.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F1D1CF-FE89-4995-8EA3-1F66F67C1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7D5A3-3E01-4CE9-B99D-4D39546F5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6720"/>
            <a:ext cx="10515600" cy="5929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Medio 2016 film “S.O.S., Stop Overdosis straling!”</a:t>
            </a:r>
          </a:p>
          <a:p>
            <a:pPr marL="0" indent="0">
              <a:buNone/>
            </a:pPr>
            <a:r>
              <a:rPr lang="nl-NL" dirty="0"/>
              <a:t>(</a:t>
            </a:r>
            <a:r>
              <a:rPr lang="nl-NL" u="sng" dirty="0">
                <a:hlinkClick r:id="rId2"/>
              </a:rPr>
              <a:t>https://www.youtube.com/watch?v=x0lIk7kdUQw</a:t>
            </a:r>
            <a:r>
              <a:rPr lang="nl-NL" dirty="0"/>
              <a:t>) </a:t>
            </a:r>
          </a:p>
          <a:p>
            <a:pPr marL="0" indent="0">
              <a:buNone/>
            </a:pPr>
            <a:r>
              <a:rPr lang="nl-NL" dirty="0"/>
              <a:t>opgenomen en samen met nieuwe website </a:t>
            </a:r>
            <a:r>
              <a:rPr lang="nl-NL" u="sng" dirty="0">
                <a:hlinkClick r:id="rId3"/>
              </a:rPr>
              <a:t>www.StopOverdosisStraling.nu</a:t>
            </a:r>
            <a:r>
              <a:rPr lang="nl-NL" dirty="0"/>
              <a:t> eind 2016 gelanceerd.</a:t>
            </a:r>
            <a:endParaRPr lang="en-US" dirty="0"/>
          </a:p>
          <a:p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Doelen website:</a:t>
            </a:r>
          </a:p>
          <a:p>
            <a:pPr lvl="0"/>
            <a:r>
              <a:rPr lang="nl-NL" i="1" dirty="0"/>
              <a:t>Informeren over risico’s straling, ook wat je er zélf aan kunt doen</a:t>
            </a:r>
            <a:endParaRPr lang="en-US" dirty="0"/>
          </a:p>
          <a:p>
            <a:pPr lvl="0"/>
            <a:r>
              <a:rPr lang="nl-NL" i="1" dirty="0"/>
              <a:t>Oproepen tot actie, w.o. verminderen overdosis straling</a:t>
            </a:r>
            <a:endParaRPr lang="en-US" dirty="0"/>
          </a:p>
          <a:p>
            <a:r>
              <a:rPr lang="nl-NL" i="1" dirty="0"/>
              <a:t>Iedereen (weer) gezond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304E1-2E85-4334-A144-5DBE2DF9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9BC7A-EB74-4CD9-82C5-67C4B5C48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5250" y="5969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06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3725D-3F2E-4774-A155-DDB0A4F78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6104"/>
            <a:ext cx="10515600" cy="563181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l-NL" dirty="0"/>
              <a:t>Tweede helft 2016:</a:t>
            </a:r>
            <a:r>
              <a:rPr lang="nl-NL" b="1" dirty="0"/>
              <a:t> inventarisatie van “alles inzake straling/EMV”:</a:t>
            </a:r>
            <a:endParaRPr lang="en-US" sz="1100" dirty="0"/>
          </a:p>
          <a:p>
            <a:r>
              <a:rPr lang="nl-NL" dirty="0"/>
              <a:t>onderzoeken, films, boeken</a:t>
            </a:r>
            <a:endParaRPr lang="en-US" sz="1100" dirty="0"/>
          </a:p>
          <a:p>
            <a:r>
              <a:rPr lang="nl-NL" dirty="0"/>
              <a:t>artsen, psychologen, medische </a:t>
            </a:r>
            <a:endParaRPr lang="en-US" sz="1100" dirty="0"/>
          </a:p>
          <a:p>
            <a:r>
              <a:rPr lang="nl-NL" dirty="0"/>
              <a:t>organisaties</a:t>
            </a:r>
            <a:endParaRPr lang="en-US" sz="1100" dirty="0"/>
          </a:p>
          <a:p>
            <a:r>
              <a:rPr lang="nl-NL" dirty="0"/>
              <a:t>patiëntenverenigingen e.d.</a:t>
            </a:r>
            <a:endParaRPr lang="en-US" sz="1100" dirty="0"/>
          </a:p>
          <a:p>
            <a:r>
              <a:rPr lang="nl-NL" dirty="0"/>
              <a:t>GGD, RIVM, Agentschap Telecom</a:t>
            </a:r>
            <a:endParaRPr lang="en-US" sz="1100" dirty="0"/>
          </a:p>
          <a:p>
            <a:r>
              <a:rPr lang="nl-NL" dirty="0"/>
              <a:t>providers zoals KPN, Ziggo </a:t>
            </a:r>
            <a:endParaRPr lang="en-US" sz="1100" dirty="0"/>
          </a:p>
          <a:p>
            <a:r>
              <a:rPr lang="nl-NL" dirty="0"/>
              <a:t>Ministeries, Gezondheidsraad e.d.</a:t>
            </a:r>
            <a:endParaRPr lang="en-US" sz="1100" dirty="0"/>
          </a:p>
          <a:p>
            <a:r>
              <a:rPr lang="nl-NL" dirty="0"/>
              <a:t>“stralingsbewuste organisaties”, zoals:</a:t>
            </a:r>
            <a:endParaRPr lang="en-US" sz="1100" dirty="0"/>
          </a:p>
          <a:p>
            <a:pPr lvl="2"/>
            <a:r>
              <a:rPr lang="nl-NL" dirty="0"/>
              <a:t>StopUMTS, NIBE, NPS, Verminder Electrosmog </a:t>
            </a:r>
            <a:endParaRPr lang="en-US" sz="1000" dirty="0"/>
          </a:p>
          <a:p>
            <a:pPr lvl="2"/>
            <a:r>
              <a:rPr lang="nl-NL" dirty="0"/>
              <a:t>Stichting EHS, CPLD-vereniging</a:t>
            </a:r>
            <a:endParaRPr lang="en-US" sz="1000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Conclusie: je schrikt je wezenloos….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0265A-C4F1-486A-A2A8-3D672CA8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30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9226C-824B-47C9-BDCA-4793DFB9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Hoeveel stralingsgevoeligen in NL?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7A653-86E1-4226-BE0B-39EF7764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3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→3.500 mensen in Nederland </a:t>
            </a:r>
            <a:r>
              <a:rPr lang="nl-NL" b="1" dirty="0"/>
              <a:t>wéten</a:t>
            </a:r>
            <a:r>
              <a:rPr lang="nl-NL" dirty="0"/>
              <a:t> dat straling/EMV hun gezondheidsklachten veroorzaakt, ten minste </a:t>
            </a:r>
            <a:r>
              <a:rPr lang="nl-NL" b="1" dirty="0"/>
              <a:t>550.000</a:t>
            </a:r>
            <a:r>
              <a:rPr lang="nl-NL" dirty="0"/>
              <a:t> </a:t>
            </a:r>
            <a:r>
              <a:rPr lang="nl-NL" b="1" dirty="0"/>
              <a:t>weten dat nog niet…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48173-53CE-42DF-9F89-2D52D785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6BF21-AD31-48DF-B16B-FC1274C73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/>
              <a:t>Ervaringen van stralingsgevoeligen: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DD7D-CBDA-4CF2-922D-BB510E851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2234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nl-NL" dirty="0"/>
              <a:t>Zie voor ervaringsverhalen: </a:t>
            </a:r>
            <a:r>
              <a:rPr lang="nl-NL" u="sng" dirty="0">
                <a:hlinkClick r:id="rId2"/>
              </a:rPr>
              <a:t>https://www.stopumts.nl/doc.php/Verhalen</a:t>
            </a:r>
            <a:r>
              <a:rPr lang="nl-NL" dirty="0"/>
              <a:t> </a:t>
            </a:r>
            <a:endParaRPr lang="en-US" dirty="0"/>
          </a:p>
          <a:p>
            <a:r>
              <a:rPr lang="nl-NL" dirty="0"/>
              <a:t> Ria Luttikhold-Lurvink schreef het boekje “Help! De kerktoren geeft straling” (2010)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(</a:t>
            </a:r>
            <a:r>
              <a:rPr lang="nl-NL" u="sng" dirty="0">
                <a:hlinkClick r:id="rId3"/>
              </a:rPr>
              <a:t>https://sosstraling.nl/boeken-en-artikelen/</a:t>
            </a:r>
            <a:r>
              <a:rPr lang="nl-NL" dirty="0"/>
              <a:t>) 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Zij schreef inmiddels (2017) deel 2, te lezen op haar website: </a:t>
            </a:r>
            <a:r>
              <a:rPr lang="nl-NL" u="sng" dirty="0">
                <a:hlinkClick r:id="rId4"/>
              </a:rPr>
              <a:t>http://stralingsleed.nl/manuscript/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fbeelding 1" descr="kerktoren">
            <a:extLst>
              <a:ext uri="{FF2B5EF4-FFF2-40B4-BE49-F238E27FC236}">
                <a16:creationId xmlns:a16="http://schemas.microsoft.com/office/drawing/2014/main" id="{A19EA3E0-6A0E-4805-81D6-E128BE68BA5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545" y="2401252"/>
            <a:ext cx="1428750" cy="21977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93057A-6C1E-4D04-8279-DAD8C1F9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6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1227C-AEFE-4772-BA30-5482C3A5E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9144"/>
            <a:ext cx="10515600" cy="5367655"/>
          </a:xfrm>
        </p:spPr>
        <p:txBody>
          <a:bodyPr/>
          <a:lstStyle/>
          <a:p>
            <a:r>
              <a:rPr lang="nl-NL" dirty="0"/>
              <a:t>Talloze (TV-)films en artikelen, bijv. over Henk Wever, </a:t>
            </a:r>
          </a:p>
          <a:p>
            <a:r>
              <a:rPr lang="nl-NL" dirty="0"/>
              <a:t>Freek van den Hengel e.v.a.  (zie o.a. </a:t>
            </a:r>
            <a:r>
              <a:rPr lang="nl-NL" u="sng" dirty="0">
                <a:hlinkClick r:id="rId2"/>
              </a:rPr>
              <a:t>https://sosstraling.nl/onderzoeken-2/</a:t>
            </a:r>
            <a:r>
              <a:rPr lang="nl-NL" dirty="0"/>
              <a:t>)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nl-NL" dirty="0"/>
              <a:t>Elektrostress Handboek door Hugo Schooneveld (2014)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Afbeelding 4" descr="electrostress">
            <a:extLst>
              <a:ext uri="{FF2B5EF4-FFF2-40B4-BE49-F238E27FC236}">
                <a16:creationId xmlns:a16="http://schemas.microsoft.com/office/drawing/2014/main" id="{AAA040CA-F5AF-44DC-BF40-E9EC77E929D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27" y="581343"/>
            <a:ext cx="1571625" cy="226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5" descr="boek">
            <a:extLst>
              <a:ext uri="{FF2B5EF4-FFF2-40B4-BE49-F238E27FC236}">
                <a16:creationId xmlns:a16="http://schemas.microsoft.com/office/drawing/2014/main" id="{F6202872-D5BD-403A-947B-B8C2189B9B9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27" y="3652203"/>
            <a:ext cx="1571625" cy="23025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2F937-CB29-4ADB-A5F9-5C97115D2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73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2B807-6231-444A-9462-0EF75FE13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9784"/>
            <a:ext cx="10515600" cy="5327015"/>
          </a:xfrm>
        </p:spPr>
        <p:txBody>
          <a:bodyPr>
            <a:normAutofit lnSpcReduction="10000"/>
          </a:bodyPr>
          <a:lstStyle/>
          <a:p>
            <a:pPr lvl="0"/>
            <a:r>
              <a:rPr lang="nl-NL" dirty="0"/>
              <a:t>“Bekende Nederlanders”, die niet over hun EHS in de publiciteit willen komen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nl-NL" dirty="0"/>
              <a:t>September 2017 verscheen boekje “De draadloze kooi. Ziek van elektrosmog” van Chantal Halmans, waarin zij de ervaringen </a:t>
            </a:r>
          </a:p>
          <a:p>
            <a:pPr marL="0" lvl="0" indent="0">
              <a:buNone/>
            </a:pPr>
            <a:r>
              <a:rPr lang="nl-NL" dirty="0"/>
              <a:t>   van 10 stralingsgevoeligen weergeeft.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nl-NL" dirty="0"/>
              <a:t>Peter en Alice Lentjes in artikel De Stentor 16 november 2017 (</a:t>
            </a:r>
            <a:r>
              <a:rPr lang="nl-NL" u="sng" dirty="0">
                <a:hlinkClick r:id="rId2"/>
              </a:rPr>
              <a:t>https://www.destentor.nl/berkelland/elke-zendmast-beperkt-leven-van-alice-in-ruurlo~ae93d2b9/</a:t>
            </a:r>
            <a:r>
              <a:rPr lang="nl-NL" dirty="0"/>
              <a:t> en op RTL Nieuws op 20 november 2017 (</a:t>
            </a:r>
            <a:r>
              <a:rPr lang="nl-NL" u="sng" dirty="0">
                <a:hlinkClick r:id="rId3"/>
              </a:rPr>
              <a:t>https://www.rtlnieuws.nl/editienl/laatste-videos-editienl/maakt-wifi-ziek</a:t>
            </a:r>
            <a:r>
              <a:rPr lang="nl-NL" dirty="0"/>
              <a:t>). </a:t>
            </a:r>
            <a:endParaRPr lang="en-US" dirty="0"/>
          </a:p>
        </p:txBody>
      </p:sp>
      <p:pic>
        <p:nvPicPr>
          <p:cNvPr id="4" name="ctl00_cphInhoud_imgCover" descr="https://www.boekenroute.nl/BoekComps/Figuur.aspx?FiguurID=19198">
            <a:extLst>
              <a:ext uri="{FF2B5EF4-FFF2-40B4-BE49-F238E27FC236}">
                <a16:creationId xmlns:a16="http://schemas.microsoft.com/office/drawing/2014/main" id="{6503D74F-003F-4464-803C-C9A05AFF9A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212" y="1657032"/>
            <a:ext cx="1476375" cy="22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F6608-A11D-4513-8BDC-1F48A653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64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FA4C3E3-ECC1-4E5A-8730-30FE46D6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2</a:t>
            </a:fld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49532F5-2C24-4123-AAB6-24CFCCFFE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2" y="0"/>
            <a:ext cx="10307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01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7E23A-C174-42B3-B6C8-C5C885287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646" y="1141302"/>
            <a:ext cx="10515600" cy="45719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1B7323-5395-4682-AE2A-2C962ED9F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Fotoseries over </a:t>
            </a:r>
            <a:r>
              <a:rPr lang="nl-NL" dirty="0" err="1"/>
              <a:t>Stralingsgevoeligen</a:t>
            </a:r>
            <a:r>
              <a:rPr lang="nl-NL" dirty="0"/>
              <a:t> in Algemeen Dagblad en gelieerde kranten (13 januari 2018) en De Volkskrant (9 februari 2018). Zie </a:t>
            </a:r>
            <a:r>
              <a:rPr lang="nl-NL" u="sng" dirty="0">
                <a:hlinkClick r:id="rId2"/>
              </a:rPr>
              <a:t>https://verhalen.volkskrant.nl/leven-met-ehs#14833</a:t>
            </a:r>
            <a:r>
              <a:rPr lang="nl-NL" dirty="0"/>
              <a:t>) en</a:t>
            </a:r>
            <a:r>
              <a:rPr lang="nl-NL" u="sng" dirty="0">
                <a:hlinkClick r:id="rId3"/>
              </a:rPr>
              <a:t> https://www.ad.nl/binnenlnd/ziek-van-straling~a9f1f801/</a:t>
            </a:r>
            <a:r>
              <a:rPr lang="nl-NL" u="sng" dirty="0"/>
              <a:t>.</a:t>
            </a:r>
          </a:p>
          <a:p>
            <a:pPr marL="0" indent="0">
              <a:buNone/>
            </a:pPr>
            <a:endParaRPr lang="nl-NL" u="sng" dirty="0"/>
          </a:p>
          <a:p>
            <a:r>
              <a:rPr lang="nl-NL" dirty="0"/>
              <a:t>Nationale Gezondheidsbeurs 2018 te Utrecht: gezamenlijk deelname door 7 stralingsbewuste organisaties, zie:</a:t>
            </a:r>
            <a:r>
              <a:rPr lang="nl-NL" u="sng" dirty="0">
                <a:hlinkClick r:id="rId4"/>
              </a:rPr>
              <a:t> </a:t>
            </a:r>
            <a:r>
              <a:rPr lang="nl-NL" u="sng" dirty="0">
                <a:hlinkClick r:id="rId4"/>
              </a:rPr>
              <a:t>www.eerlijkoverstraling.nl</a:t>
            </a:r>
            <a:r>
              <a:rPr lang="nl-NL" u="sng" dirty="0"/>
              <a:t> </a:t>
            </a:r>
            <a:r>
              <a:rPr lang="nl-NL" dirty="0"/>
              <a:t>en voor een video-impressie </a:t>
            </a:r>
            <a:r>
              <a:rPr lang="nl-NL" u="sng" dirty="0">
                <a:hlinkClick r:id="rId5"/>
              </a:rPr>
              <a:t>http://eerlijkoverstraling.nl/video-eerlijk-over-straling/</a:t>
            </a:r>
            <a:r>
              <a:rPr lang="nl-NL" u="sng" dirty="0"/>
              <a:t>.</a:t>
            </a:r>
          </a:p>
          <a:p>
            <a:endParaRPr lang="nl-NL" u="sng" dirty="0"/>
          </a:p>
          <a:p>
            <a:r>
              <a:rPr lang="nl-NL" dirty="0"/>
              <a:t>Zilveren Camera (februari 2018) voor de fotoserie: </a:t>
            </a:r>
            <a:r>
              <a:rPr lang="nl-NL" u="sng" dirty="0">
                <a:hlinkClick r:id="rId6"/>
              </a:rPr>
              <a:t>http://www.zilverencamera.nl/</a:t>
            </a:r>
            <a:r>
              <a:rPr lang="nl-NL" u="sng" dirty="0" err="1">
                <a:hlinkClick r:id="rId6"/>
              </a:rPr>
              <a:t>wi</a:t>
            </a:r>
            <a:r>
              <a:rPr lang="nl-NL" u="sng" dirty="0">
                <a:hlinkClick r:id="rId6"/>
              </a:rPr>
              <a:t>…/documentair-nationaal-2017/</a:t>
            </a:r>
            <a:r>
              <a:rPr lang="nl-NL" dirty="0"/>
              <a:t>. 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7121767-8881-4C79-8FC3-CF44BB5A9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77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22F13-9BEA-4A92-88E5-0724F0516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implicaties van het leven met EHS: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B71AE-355C-4FAC-A3A9-8C0D3B81C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95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1" dirty="0"/>
              <a:t>Simpel: het is géén leven!</a:t>
            </a:r>
          </a:p>
          <a:p>
            <a:pPr marL="0" indent="0">
              <a:buNone/>
            </a:pPr>
            <a:endParaRPr lang="en-US" i="1" dirty="0"/>
          </a:p>
          <a:p>
            <a:pPr marL="0" lvl="0" indent="0">
              <a:buNone/>
            </a:pPr>
            <a:r>
              <a:rPr lang="nl-NL" dirty="0"/>
              <a:t>1. Kluizenaar in “beschermd” huis</a:t>
            </a:r>
            <a:endParaRPr lang="en-US" dirty="0"/>
          </a:p>
          <a:p>
            <a:pPr marL="0" lvl="0" indent="0">
              <a:buNone/>
            </a:pPr>
            <a:r>
              <a:rPr lang="nl-NL" dirty="0"/>
              <a:t>2. Geen zicht op werk vanwege straling onderweg en op werkplek, ten minste moeilijke positie</a:t>
            </a:r>
          </a:p>
          <a:p>
            <a:pPr marL="0" indent="0">
              <a:buNone/>
            </a:pPr>
            <a:r>
              <a:rPr lang="nl-NL" dirty="0"/>
              <a:t>3. I.p.v. steun een “oeverloze discussie” met gemeente Wmo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nl-NL" dirty="0"/>
              <a:t>Overal onwetendheid, onbegrip en velen willen zich niet aanpassen (“roken moet mogen”)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B9265-4A9F-4907-BBAE-7FF7424CF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72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A5EFA-28B6-4F17-9EC3-10ACE26A5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20" y="697864"/>
            <a:ext cx="10515600" cy="53981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5. Nu: </a:t>
            </a:r>
            <a:r>
              <a:rPr lang="en-US" dirty="0" err="1"/>
              <a:t>overal</a:t>
            </a:r>
            <a:r>
              <a:rPr lang="en-US" dirty="0"/>
              <a:t> (</a:t>
            </a:r>
            <a:r>
              <a:rPr lang="en-US" dirty="0" err="1"/>
              <a:t>overdosis</a:t>
            </a:r>
            <a:r>
              <a:rPr lang="en-US" dirty="0"/>
              <a:t>) </a:t>
            </a:r>
            <a:r>
              <a:rPr lang="en-US" dirty="0" err="1"/>
              <a:t>straling</a:t>
            </a:r>
            <a:r>
              <a:rPr lang="en-US" dirty="0"/>
              <a:t>  van </a:t>
            </a:r>
            <a:r>
              <a:rPr lang="en-US" dirty="0" err="1"/>
              <a:t>zendmasten</a:t>
            </a:r>
            <a:r>
              <a:rPr lang="en-US" dirty="0"/>
              <a:t>, </a:t>
            </a:r>
            <a:r>
              <a:rPr lang="en-US" dirty="0" err="1"/>
              <a:t>WiFi</a:t>
            </a:r>
            <a:r>
              <a:rPr lang="en-US" dirty="0"/>
              <a:t>, smartphones, DECT, </a:t>
            </a:r>
            <a:r>
              <a:rPr lang="en-US" dirty="0" err="1"/>
              <a:t>apparatuur</a:t>
            </a:r>
            <a:r>
              <a:rPr lang="en-US" dirty="0"/>
              <a:t>, “</a:t>
            </a:r>
            <a:r>
              <a:rPr lang="en-US" dirty="0" err="1"/>
              <a:t>moderne</a:t>
            </a:r>
            <a:r>
              <a:rPr lang="en-US" dirty="0"/>
              <a:t>” auto, 5G-toepassingen,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 </a:t>
            </a:r>
            <a:r>
              <a:rPr lang="en-US" dirty="0" err="1"/>
              <a:t>beperkingen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a.	</a:t>
            </a:r>
            <a:r>
              <a:rPr lang="en-US" dirty="0" err="1"/>
              <a:t>Autowegen</a:t>
            </a:r>
            <a:r>
              <a:rPr lang="en-US" dirty="0"/>
              <a:t> + </a:t>
            </a:r>
            <a:r>
              <a:rPr lang="en-US" dirty="0" err="1"/>
              <a:t>tankstations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b.	</a:t>
            </a:r>
            <a:r>
              <a:rPr lang="en-US" dirty="0" err="1"/>
              <a:t>Trein</a:t>
            </a:r>
            <a:r>
              <a:rPr lang="en-US" dirty="0"/>
              <a:t>, metro, bus, </a:t>
            </a:r>
            <a:r>
              <a:rPr lang="en-US" dirty="0" err="1"/>
              <a:t>vliegtuig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c.	“</a:t>
            </a:r>
            <a:r>
              <a:rPr lang="en-US" dirty="0" err="1"/>
              <a:t>Onbeschermd</a:t>
            </a:r>
            <a:r>
              <a:rPr lang="en-US" dirty="0"/>
              <a:t>” </a:t>
            </a:r>
            <a:r>
              <a:rPr lang="en-US" dirty="0" err="1"/>
              <a:t>fietsen</a:t>
            </a:r>
            <a:r>
              <a:rPr lang="en-US" dirty="0"/>
              <a:t> of </a:t>
            </a:r>
            <a:r>
              <a:rPr lang="en-US" dirty="0" err="1"/>
              <a:t>wandelen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d.	</a:t>
            </a:r>
            <a:r>
              <a:rPr lang="en-US" dirty="0" err="1"/>
              <a:t>Winkels</a:t>
            </a:r>
            <a:r>
              <a:rPr lang="en-US" dirty="0"/>
              <a:t>, restaurants, </a:t>
            </a:r>
            <a:r>
              <a:rPr lang="en-US" dirty="0" err="1"/>
              <a:t>bioscoop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e.	</a:t>
            </a:r>
            <a:r>
              <a:rPr lang="en-US" dirty="0" err="1"/>
              <a:t>Gemeentehuis</a:t>
            </a:r>
            <a:r>
              <a:rPr lang="en-US" dirty="0"/>
              <a:t>, UWV, </a:t>
            </a:r>
            <a:r>
              <a:rPr lang="en-US" dirty="0" err="1"/>
              <a:t>kantoren</a:t>
            </a:r>
            <a:r>
              <a:rPr lang="en-US" dirty="0"/>
              <a:t>, </a:t>
            </a:r>
            <a:r>
              <a:rPr lang="en-US" dirty="0" err="1"/>
              <a:t>scholen</a:t>
            </a:r>
            <a:r>
              <a:rPr lang="en-US" dirty="0"/>
              <a:t>, </a:t>
            </a:r>
            <a:r>
              <a:rPr lang="en-US" dirty="0" err="1"/>
              <a:t>kinderdagverblijf</a:t>
            </a:r>
            <a:r>
              <a:rPr lang="en-US" dirty="0"/>
              <a:t>, </a:t>
            </a:r>
            <a:r>
              <a:rPr lang="en-US" dirty="0" err="1"/>
              <a:t>industrie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f.	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particulier</a:t>
            </a:r>
            <a:r>
              <a:rPr lang="en-US" dirty="0"/>
              <a:t> </a:t>
            </a:r>
            <a:r>
              <a:rPr lang="en-US" dirty="0" err="1"/>
              <a:t>thuis</a:t>
            </a:r>
            <a:r>
              <a:rPr lang="en-US" dirty="0"/>
              <a:t> op </a:t>
            </a:r>
            <a:r>
              <a:rPr lang="en-US" dirty="0" err="1"/>
              <a:t>bezoek</a:t>
            </a:r>
            <a:r>
              <a:rPr lang="en-US" dirty="0"/>
              <a:t>, </a:t>
            </a:r>
            <a:r>
              <a:rPr lang="en-US" dirty="0" err="1"/>
              <a:t>straling</a:t>
            </a:r>
            <a:r>
              <a:rPr lang="en-US" dirty="0"/>
              <a:t> van </a:t>
            </a:r>
            <a:r>
              <a:rPr lang="en-US" dirty="0" err="1"/>
              <a:t>buurvrouw</a:t>
            </a:r>
            <a:r>
              <a:rPr lang="en-US" dirty="0"/>
              <a:t> van </a:t>
            </a:r>
            <a:r>
              <a:rPr lang="en-US" dirty="0" err="1"/>
              <a:t>moeder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g.	</a:t>
            </a:r>
            <a:r>
              <a:rPr lang="en-US" dirty="0" err="1"/>
              <a:t>Monteur</a:t>
            </a:r>
            <a:r>
              <a:rPr lang="en-US" dirty="0"/>
              <a:t> op </a:t>
            </a:r>
            <a:r>
              <a:rPr lang="en-US" dirty="0" err="1"/>
              <a:t>bezoek</a:t>
            </a:r>
            <a:r>
              <a:rPr lang="en-US" dirty="0"/>
              <a:t> of </a:t>
            </a:r>
            <a:r>
              <a:rPr lang="en-US" dirty="0" err="1"/>
              <a:t>pakjesbezorger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</a:t>
            </a:r>
            <a:r>
              <a:rPr lang="en-US" dirty="0" err="1"/>
              <a:t>deur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h.	</a:t>
            </a:r>
            <a:r>
              <a:rPr lang="en-US" dirty="0" err="1"/>
              <a:t>Ziekenhuis</a:t>
            </a:r>
            <a:r>
              <a:rPr lang="en-US" dirty="0"/>
              <a:t>, </a:t>
            </a:r>
            <a:r>
              <a:rPr lang="en-US" dirty="0" err="1"/>
              <a:t>verzorgingshuis</a:t>
            </a:r>
            <a:r>
              <a:rPr lang="en-US" dirty="0"/>
              <a:t>, </a:t>
            </a:r>
            <a:r>
              <a:rPr lang="en-US" dirty="0" err="1"/>
              <a:t>revalidatiecentrum</a:t>
            </a:r>
            <a:r>
              <a:rPr lang="en-US" dirty="0"/>
              <a:t>, </a:t>
            </a:r>
            <a:r>
              <a:rPr lang="en-US" dirty="0" err="1"/>
              <a:t>tandarts</a:t>
            </a:r>
            <a:r>
              <a:rPr lang="en-US" dirty="0"/>
              <a:t>, </a:t>
            </a:r>
            <a:r>
              <a:rPr lang="en-US" dirty="0" err="1"/>
              <a:t>dokter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.	Crematorium, </a:t>
            </a:r>
            <a:r>
              <a:rPr lang="en-US" dirty="0" err="1"/>
              <a:t>kerk</a:t>
            </a:r>
            <a:r>
              <a:rPr lang="en-US" dirty="0"/>
              <a:t>, </a:t>
            </a:r>
            <a:r>
              <a:rPr lang="en-US" dirty="0" err="1"/>
              <a:t>begraafplaats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j.	</a:t>
            </a:r>
            <a:r>
              <a:rPr lang="en-US" dirty="0" err="1"/>
              <a:t>Feest</a:t>
            </a:r>
            <a:r>
              <a:rPr lang="en-US" dirty="0"/>
              <a:t>, </a:t>
            </a:r>
            <a:r>
              <a:rPr lang="en-US" dirty="0" err="1"/>
              <a:t>receptie</a:t>
            </a:r>
            <a:r>
              <a:rPr lang="en-US" dirty="0"/>
              <a:t>, </a:t>
            </a:r>
            <a:r>
              <a:rPr lang="en-US" dirty="0" err="1"/>
              <a:t>bruiloft</a:t>
            </a:r>
            <a:r>
              <a:rPr lang="en-US" dirty="0"/>
              <a:t>, </a:t>
            </a:r>
            <a:r>
              <a:rPr lang="en-US" dirty="0" err="1"/>
              <a:t>begrafenis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k.	………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54743-875F-499D-83B1-2C282D0B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40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D9E78-BA12-4FD7-A211-4C9B62AF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Het voorkómen van stralingsgerelateerde gezondheidsklachten: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7E58A-8834-4DE9-A9E5-2BAD0507F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786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a.	Betere informatie aan publiek, artsen, werkgevers, instanties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b.	Stop Overdosis Straling</a:t>
            </a:r>
          </a:p>
          <a:p>
            <a:pPr marL="0" indent="0">
              <a:buNone/>
            </a:pPr>
            <a:r>
              <a:rPr lang="nl-NL" dirty="0"/>
              <a:t>	1. Overheid, neem je verantwoordelijkheid</a:t>
            </a:r>
          </a:p>
          <a:p>
            <a:pPr marL="0" indent="0">
              <a:buNone/>
            </a:pPr>
            <a:r>
              <a:rPr lang="nl-NL" dirty="0"/>
              <a:t>	2. Vdwebbj:“slaapkamer”+ apparatuur + kabel</a:t>
            </a:r>
          </a:p>
          <a:p>
            <a:pPr marL="0" indent="0">
              <a:buNone/>
            </a:pPr>
            <a:r>
              <a:rPr lang="nl-NL" dirty="0"/>
              <a:t>	3. Site sharing, sterkte, locatiekeuze</a:t>
            </a:r>
          </a:p>
          <a:p>
            <a:pPr marL="0" indent="0">
              <a:buNone/>
            </a:pPr>
            <a:r>
              <a:rPr lang="nl-NL" dirty="0"/>
              <a:t>	4. EMV is achterhaalde techniek?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c.	………..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0D0EA-4169-4B42-A006-D445AAB9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35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82FF-C8A9-4046-ABC5-283DCFA03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900" b="1" dirty="0"/>
              <a:t>De (gewenste) rol van overheids- en medische instanties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427F0-CA4C-446D-901B-EF9E56E9D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1.	Begrip voor en erkennen van elektrostress, stralingsgevoeligheid 	en EHS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2.	Realiseren van “white spots”, zowel tijdelijke als continue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3.	Vergoed persoonlijke beschermingsmaatregelen, onderzoek en 	behandeling (Wmo, fiscaal, ziektekostenverzekering)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DD9F7-9C0E-4C4B-8E96-563D80818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55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6D476-5580-4B54-8714-312B68C99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8824"/>
            <a:ext cx="10515600" cy="52965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4.	Aanpassen van de huidige waardeloze “norm” (sterkte + biologisch 	effect)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5.	Geven van deugdelijke informatie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6.	Stop overdosis straling, óók in ziekenhuizen, ook in de openbare 	ruimte!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7.	Zorg dat stralingsgevoeligen (enigszins) kunnen leven en niet worden 	gediscrimineerd.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8.	Faciliteer desnoods euthanasie voor mensen met bewezen extreem EHS.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9.	Geen uitrol 5G, en dus ook geen veiling: regel eerst eens huidige 	stralingsproblemen!    Zie asbest, Cr6-coating, e.d.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8C16F-4875-4045-B2B9-9BDD94CC6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64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9EF9D-1DEB-4FF0-8E36-CD5229448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080" y="95186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10.	……….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4000" b="1" dirty="0"/>
          </a:p>
          <a:p>
            <a:pPr marL="0" indent="0">
              <a:buNone/>
            </a:pPr>
            <a:r>
              <a:rPr lang="nl-NL" sz="4000" b="1" dirty="0"/>
              <a:t>Dank voor Uw aandacht!</a:t>
            </a:r>
          </a:p>
          <a:p>
            <a:pPr marL="0" indent="0">
              <a:buNone/>
            </a:pPr>
            <a:r>
              <a:rPr lang="nl-NL" dirty="0"/>
              <a:t>Contact: info@SOSstraling.nl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5400" b="1" dirty="0"/>
              <a:t>Vragen?       Suggesties?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3B6F5-FBED-42F8-954D-F7B20FCA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85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40636-A223-4E00-B57F-D390A04AC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4344"/>
            <a:ext cx="10515600" cy="5784215"/>
          </a:xfrm>
        </p:spPr>
        <p:txBody>
          <a:bodyPr/>
          <a:lstStyle/>
          <a:p>
            <a:pPr marL="0" indent="0">
              <a:buNone/>
            </a:pPr>
            <a:r>
              <a:rPr lang="nl-NL" sz="4400" b="1" dirty="0"/>
              <a:t>Zendmasten foto’s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A0B383-8659-4580-A450-0E3B9C23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7939" y="2002464"/>
            <a:ext cx="3803174" cy="2846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BB1A88-90F7-4B45-91CC-105FBF124A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98" y="2191363"/>
            <a:ext cx="3431545" cy="25718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436DC3-C451-4E6F-A9B3-AF09B83C53AA}"/>
              </a:ext>
            </a:extLst>
          </p:cNvPr>
          <p:cNvSpPr/>
          <p:nvPr/>
        </p:nvSpPr>
        <p:spPr>
          <a:xfrm>
            <a:off x="4384367" y="5141540"/>
            <a:ext cx="2781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Zelfde kleur als de gevel..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78777-B6D9-498C-A7FB-BAFEBC90EED1}"/>
              </a:ext>
            </a:extLst>
          </p:cNvPr>
          <p:cNvSpPr/>
          <p:nvPr/>
        </p:nvSpPr>
        <p:spPr>
          <a:xfrm>
            <a:off x="584174" y="5608200"/>
            <a:ext cx="320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gewone mast, steeds voller!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B32118-ABDB-4ADA-AE41-2AFDCAA768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5772" y="2287914"/>
            <a:ext cx="3921957" cy="24752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B40481C-B238-43BE-919D-BF70EE28CBCB}"/>
              </a:ext>
            </a:extLst>
          </p:cNvPr>
          <p:cNvSpPr/>
          <p:nvPr/>
        </p:nvSpPr>
        <p:spPr>
          <a:xfrm>
            <a:off x="8037398" y="5331201"/>
            <a:ext cx="3488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Achter de ramen op 20 meter hoog</a:t>
            </a:r>
          </a:p>
          <a:p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…lekker spelen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A16E12D-0B5F-4457-85FC-29279E472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10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0AFF8E-9A9D-4565-B3D8-7A3B114D6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816" y="116351"/>
            <a:ext cx="4575424" cy="66051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1814B-311D-46B0-8979-49A50AEB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94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00671-C68E-4D88-B5D5-AC84C95BA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“Straling (EMV) is een sluipmoordenaar……”: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1417-E157-43C1-9632-09FCDDC59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i="1" dirty="0"/>
              <a:t>•Stralingsgevoelig</a:t>
            </a:r>
            <a:endParaRPr lang="en-US" dirty="0"/>
          </a:p>
          <a:p>
            <a:pPr marL="0" indent="0">
              <a:buNone/>
            </a:pPr>
            <a:r>
              <a:rPr lang="nl-NL" dirty="0"/>
              <a:t>•</a:t>
            </a:r>
            <a:r>
              <a:rPr lang="nl-NL" i="1" dirty="0"/>
              <a:t>Elektrogevoelig</a:t>
            </a:r>
            <a:endParaRPr lang="en-US" dirty="0"/>
          </a:p>
          <a:p>
            <a:pPr marL="0" indent="0">
              <a:buNone/>
            </a:pPr>
            <a:r>
              <a:rPr lang="nl-NL" i="1" dirty="0"/>
              <a:t>•Elektrostress</a:t>
            </a:r>
            <a:endParaRPr lang="en-US" dirty="0"/>
          </a:p>
          <a:p>
            <a:pPr marL="0" indent="0">
              <a:buNone/>
            </a:pPr>
            <a:r>
              <a:rPr lang="nl-NL" i="1" dirty="0"/>
              <a:t>•ElektroHyperSensitief     </a:t>
            </a:r>
            <a:endParaRPr lang="en-US" dirty="0"/>
          </a:p>
          <a:p>
            <a:pPr marL="0" indent="0">
              <a:buNone/>
            </a:pPr>
            <a:r>
              <a:rPr lang="nl-NL" i="1" dirty="0"/>
              <a:t>  (EHS)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dirty="0"/>
              <a:t>→3.500 mensen in Nederland </a:t>
            </a:r>
            <a:r>
              <a:rPr lang="nl-NL" b="1" dirty="0"/>
              <a:t>wéten</a:t>
            </a:r>
            <a:r>
              <a:rPr lang="nl-NL" dirty="0"/>
              <a:t> dat straling/EMV hun gezondheidsklachten veroorzaakt, ten minste </a:t>
            </a:r>
            <a:r>
              <a:rPr lang="nl-NL" b="1" dirty="0"/>
              <a:t>550.000</a:t>
            </a:r>
            <a:r>
              <a:rPr lang="nl-NL" dirty="0"/>
              <a:t> </a:t>
            </a:r>
            <a:r>
              <a:rPr lang="nl-NL" b="1" dirty="0"/>
              <a:t>weten dat nog niet…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818271-2116-40F7-9DDA-1CA12338E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783255-1707-4B5F-A866-2BD7E390B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297" y="2062321"/>
            <a:ext cx="5539923" cy="19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6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D5D51-8712-4ECC-81B7-9ECDB8F2D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7241"/>
            <a:ext cx="10515600" cy="5409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i="1" dirty="0"/>
              <a:t>Iedereen</a:t>
            </a:r>
            <a:r>
              <a:rPr lang="nl-NL" b="1" dirty="0"/>
              <a:t>…. </a:t>
            </a:r>
          </a:p>
          <a:p>
            <a:pPr marL="0" indent="0">
              <a:buNone/>
            </a:pPr>
            <a:r>
              <a:rPr lang="nl-NL" dirty="0"/>
              <a:t>heeft of krijgt, in meerdere of mindere mate, direct of later, gezondheidsklachten door straling /EMV.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b="1" i="1" dirty="0"/>
              <a:t>Bepaalde groepen als eerste:</a:t>
            </a:r>
            <a:endParaRPr lang="en-US" b="1" dirty="0"/>
          </a:p>
          <a:p>
            <a:pPr lvl="0"/>
            <a:r>
              <a:rPr lang="nl-NL" dirty="0"/>
              <a:t>Hoogsensitieven </a:t>
            </a:r>
            <a:endParaRPr lang="en-US" dirty="0"/>
          </a:p>
          <a:p>
            <a:pPr lvl="0"/>
            <a:r>
              <a:rPr lang="nl-NL" dirty="0"/>
              <a:t>Kinderen</a:t>
            </a:r>
            <a:endParaRPr lang="en-US" dirty="0"/>
          </a:p>
          <a:p>
            <a:pPr lvl="0"/>
            <a:r>
              <a:rPr lang="nl-NL" dirty="0"/>
              <a:t>Zieken (o.a. Lyme), zwakke gezondheid</a:t>
            </a:r>
            <a:endParaRPr lang="en-US" dirty="0"/>
          </a:p>
          <a:p>
            <a:pPr lvl="0"/>
            <a:r>
              <a:rPr lang="nl-NL" dirty="0"/>
              <a:t>(niet fitte) Senioren</a:t>
            </a:r>
            <a:endParaRPr lang="en-US" dirty="0"/>
          </a:p>
          <a:p>
            <a:pPr lvl="0"/>
            <a:r>
              <a:rPr lang="nl-NL" dirty="0"/>
              <a:t>Zwaar met straling/EMV belaste mensen (overdosis)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79FE-CC80-41B6-8944-D0233D5B9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2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0D1D4C-3DB4-42AC-87D2-2D70BFE1A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555625"/>
            <a:ext cx="10515600" cy="5383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b="1" dirty="0"/>
              <a:t>Rob Verboog, “</a:t>
            </a:r>
            <a:r>
              <a:rPr lang="nl-NL" b="1" i="1" dirty="0"/>
              <a:t>ervaringsdeskundige</a:t>
            </a:r>
            <a:r>
              <a:rPr lang="nl-NL" b="1" dirty="0"/>
              <a:t>”: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i="1" dirty="0"/>
              <a:t>Onze ervaring staat niet op zichzelf, velen hebben helaas deze weg moeten doorlopen. </a:t>
            </a:r>
            <a:r>
              <a:rPr lang="nl-NL" b="1" i="1" dirty="0"/>
              <a:t>En dat moet anders. En er moeten oplossingen komen. </a:t>
            </a:r>
          </a:p>
          <a:p>
            <a:pPr marL="0" indent="0">
              <a:buNone/>
            </a:pPr>
            <a:r>
              <a:rPr lang="nl-NL" b="1" i="1" dirty="0"/>
              <a:t>En voorzorgsmaatregelen om te voorkomen dat mensen EHS krijgen!</a:t>
            </a:r>
          </a:p>
          <a:p>
            <a:pPr marL="0" indent="0">
              <a:buNone/>
            </a:pPr>
            <a:endParaRPr lang="nl-NL" dirty="0"/>
          </a:p>
          <a:p>
            <a:pPr marL="0" lvl="0" indent="0">
              <a:buNone/>
            </a:pPr>
            <a:r>
              <a:rPr lang="nl-NL" dirty="0"/>
              <a:t>Echtgenote Wally is al 35 jaar (</a:t>
            </a:r>
            <a:r>
              <a:rPr lang="nl-NL" i="1" dirty="0"/>
              <a:t>bekend</a:t>
            </a:r>
            <a:r>
              <a:rPr lang="nl-NL" dirty="0"/>
              <a:t>) stralingsgevoelig:</a:t>
            </a:r>
            <a:endParaRPr lang="en-US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 “Laagfrequente EMV”: overal waar een elektrische stroom doorheen loopt en dan vooral hoogspanningsmasten, transformatorhuisjes, “dikke” stroomkabels onder de grond, inductiekooktoestel, “dirty electricity” van o.a. zonnepanelen.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0F7AE-6813-4BB1-AB5C-A4F0B697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2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627D3-4B74-4B2C-B1FD-14CB2FA3E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677544"/>
            <a:ext cx="10515600" cy="5327015"/>
          </a:xfrm>
        </p:spPr>
        <p:txBody>
          <a:bodyPr>
            <a:normAutofit lnSpcReduction="10000"/>
          </a:bodyPr>
          <a:lstStyle/>
          <a:p>
            <a:pPr lvl="0"/>
            <a:endParaRPr lang="nl-NL" dirty="0"/>
          </a:p>
          <a:p>
            <a:pPr marL="0" lvl="0" indent="0">
              <a:buNone/>
            </a:pPr>
            <a:r>
              <a:rPr lang="nl-NL" dirty="0"/>
              <a:t>Vooral van de Hoogfrequente EMV: straling van draadloze communicatie, magnetron, smart (“domme”) apparatuur, e.d.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i="1" dirty="0"/>
              <a:t>Juist deze HF straling is enorm toegenomen in de afgelopen jaren: explosie zendmasten, versterking zenders GSM + UMTS + LTE (4G, 4G Plus, 5G test + “opeens” in bedrijf her en der), explosie WiFi-netwerken, explosie smartphones + toepassingen, explosie “slimme (domme) toepassingen” .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i="1" dirty="0"/>
              <a:t>“slim”: o.a. in auto’s, verkeerslichten, lantaarnpalen, koelkast, personenalarmering, energiemeter, thermostaat en nog veel meer waar geld mee te verdienen valt (producent + leverancier).</a:t>
            </a:r>
          </a:p>
          <a:p>
            <a:pPr marL="0" indent="0">
              <a:buNone/>
            </a:pPr>
            <a:endParaRPr lang="nl-NL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290B-B1A7-45C7-B7AE-F4899589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6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0B9AD-5AC0-4425-9FAA-916D2146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Onze conclusie en advies aan U als gemeenteraad: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A1B16-898F-4B0B-9B8B-F6C73ED49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664"/>
            <a:ext cx="10515600" cy="489013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nl-NL" b="1" dirty="0"/>
              <a:t>Hanteer voorzorgsprincipe, zeker waar het gaat om gezondheid!</a:t>
            </a:r>
          </a:p>
          <a:p>
            <a:pPr marL="514350" indent="-514350">
              <a:buAutoNum type="arabicPeriod"/>
            </a:pPr>
            <a:r>
              <a:rPr lang="nl-NL" b="1" dirty="0"/>
              <a:t>Informeer actief inwoners over ALLE stralingsbronnen én over de (gemakkelijke) maatregelen (ook thuis en zeker ‘s nachts) om overdosis straling te voorkomen.</a:t>
            </a:r>
          </a:p>
          <a:p>
            <a:pPr marL="514350" indent="-514350">
              <a:buAutoNum type="arabicPeriod"/>
            </a:pPr>
            <a:r>
              <a:rPr lang="nl-NL" b="1" dirty="0"/>
              <a:t>Betrek ook de SOLK-patiënt, lokale huisartsen en GGD Regio  Utrecht: veel SOLK-klachten zijn namelijk ook </a:t>
            </a:r>
            <a:r>
              <a:rPr lang="nl-NL" b="1" i="1" dirty="0" err="1"/>
              <a:t>stralings</a:t>
            </a:r>
            <a:r>
              <a:rPr lang="nl-NL" b="1" dirty="0" err="1"/>
              <a:t>specifiek</a:t>
            </a:r>
            <a:r>
              <a:rPr lang="nl-NL" b="1" dirty="0"/>
              <a:t>! (meeste artsen zijn onbekend met stralingsklachten).</a:t>
            </a:r>
          </a:p>
          <a:p>
            <a:pPr marL="514350" indent="-514350">
              <a:buAutoNum type="arabicPeriod"/>
            </a:pPr>
            <a:r>
              <a:rPr lang="nl-NL" b="1" dirty="0"/>
              <a:t>Houd regie in eigen hand: inwoners zijn uiteindelijk de dupe van “handige overeenkomsten” met ruimte voor “nieuwe slimme verdienmodellen van vele slimme ondernemers”!                                                                                (NB: slim voor de aandeelhouders, niet voor gemeente/burgers)</a:t>
            </a:r>
          </a:p>
          <a:p>
            <a:pPr marL="514350" indent="-514350">
              <a:buAutoNum type="arabicPeriod"/>
            </a:pPr>
            <a:endParaRPr lang="nl-NL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4408E7-F2A5-4DF2-8691-6EBD3267D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627D3-4B74-4B2C-B1FD-14CB2FA3E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767" y="266218"/>
            <a:ext cx="10768893" cy="466189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nl-NL" b="1" dirty="0"/>
              <a:t>5. </a:t>
            </a:r>
            <a:r>
              <a:rPr lang="nl-NL" sz="3200" b="1" dirty="0"/>
              <a:t>Negeer de (onjuiste) “Standaard Overheids Mantra”: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sz="4000" b="1" i="1" dirty="0"/>
              <a:t>“Het is niet aangetoond dat straling gevaarlijk is + de straling is ruim onder de norm”.           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nl-NL" sz="3100" b="1" i="1" dirty="0"/>
              <a:t>ICNIRP ↔ Ministeries EZ/I&amp;W/Volksgez. ↔ Gr ↔ GGD ↔ RIVM ↔ Telcom ↔ bedrijven  ↔ KEMV&amp;G ↔ Gemeenten ↔Agentschap Telecom ↔ Antennebureau ↔ Medische organisaties↔ Artsen ↔etc. </a:t>
            </a:r>
          </a:p>
          <a:p>
            <a:pPr marL="0" indent="0">
              <a:buNone/>
            </a:pPr>
            <a:endParaRPr lang="nl-NL" sz="3100" b="1" i="1" dirty="0"/>
          </a:p>
          <a:p>
            <a:pPr marL="0" indent="0">
              <a:buNone/>
            </a:pPr>
            <a:r>
              <a:rPr lang="nl-NL" sz="3100" b="1" i="1" dirty="0"/>
              <a:t>Kortom:  “kastje + muur……….” .</a:t>
            </a:r>
          </a:p>
          <a:p>
            <a:pPr marL="0" indent="0">
              <a:buNone/>
            </a:pPr>
            <a:endParaRPr lang="nl-NL" sz="3100" b="1" i="1" dirty="0"/>
          </a:p>
          <a:p>
            <a:r>
              <a:rPr lang="nl-NL" sz="3100" b="1" i="1" dirty="0"/>
              <a:t>14.000 wetenschappelijke onderzoeken: tonen gezondheidsrisico’s aan</a:t>
            </a:r>
          </a:p>
          <a:p>
            <a:r>
              <a:rPr lang="nl-NL" sz="3100" b="1" i="1" dirty="0"/>
              <a:t>Nederland: hanteert de ALLERHOOGSTE norm ter wereld</a:t>
            </a:r>
            <a:endParaRPr lang="en-US" sz="3100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93A2CD-4620-41C2-A99D-335E1FD0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4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B455-28AA-4291-90B7-19EFA5901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>
            <a:normAutofit fontScale="90000"/>
          </a:bodyPr>
          <a:lstStyle/>
          <a:p>
            <a:r>
              <a:rPr lang="nl-NL" sz="4900" b="1" dirty="0"/>
              <a:t>Hoe kwamen wij erachter?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7A5D6-34E5-4986-A774-7F9C8853E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Hoe merk je dat je gevoelig bent voor EMV/straling?</a:t>
            </a:r>
            <a:endParaRPr lang="en-US" dirty="0"/>
          </a:p>
          <a:p>
            <a:pPr marL="0" indent="0">
              <a:buNone/>
            </a:pPr>
            <a:r>
              <a:rPr lang="nl-NL" i="1" dirty="0"/>
              <a:t>Dat is een </a:t>
            </a:r>
            <a:r>
              <a:rPr lang="nl-NL" b="1" i="1" dirty="0"/>
              <a:t>zoektoch</a:t>
            </a:r>
            <a:r>
              <a:rPr lang="nl-NL" i="1" dirty="0"/>
              <a:t>t en dat gaat bij </a:t>
            </a:r>
            <a:r>
              <a:rPr lang="nl-NL" b="1" i="1" dirty="0"/>
              <a:t>iedereen</a:t>
            </a:r>
            <a:r>
              <a:rPr lang="nl-NL" i="1" dirty="0"/>
              <a:t> in vele stappen, waarbij je zélf alles moet doen (en betalen):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nl-NL" b="1" dirty="0"/>
              <a:t>1. Magnetron</a:t>
            </a:r>
            <a:r>
              <a:rPr lang="nl-NL" dirty="0"/>
              <a:t>: de gezondheidsklachten begonnen steeds direct……</a:t>
            </a:r>
            <a:endParaRPr lang="en-US" dirty="0"/>
          </a:p>
          <a:p>
            <a:pPr marL="0" indent="0">
              <a:buNone/>
            </a:pPr>
            <a:r>
              <a:rPr lang="nl-NL" i="1" dirty="0"/>
              <a:t>(test: bel uw mobiel in de magnetron!)</a:t>
            </a:r>
          </a:p>
          <a:p>
            <a:pPr marL="0" indent="0">
              <a:buNone/>
            </a:pPr>
            <a:endParaRPr lang="nl-NL" i="1" dirty="0"/>
          </a:p>
          <a:p>
            <a:pPr marL="0" indent="0">
              <a:buNone/>
            </a:pPr>
            <a:r>
              <a:rPr lang="nl-NL" dirty="0"/>
              <a:t>2. Altijd een vervelend gevoel en klachten nabij </a:t>
            </a:r>
            <a:r>
              <a:rPr lang="nl-NL" b="1" dirty="0"/>
              <a:t>hoogspanningskabels</a:t>
            </a:r>
            <a:r>
              <a:rPr lang="nl-NL" dirty="0"/>
              <a:t>, e.d. </a:t>
            </a:r>
            <a:r>
              <a:rPr lang="nl-NL" i="1" dirty="0"/>
              <a:t>(NB: niet alleen verhoogd risico op kinderleukemie……., ook andere kankersoorten, Alzheimer, ALS). NB: Gemeente Bunnik!!</a:t>
            </a:r>
            <a:endParaRPr lang="en-US" dirty="0"/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61537-EA4C-453A-8995-1CE3B7BD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124BC-1BC2-42F6-BF25-B3B267CF9C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29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1506</Words>
  <Application>Microsoft Office PowerPoint</Application>
  <PresentationFormat>Breedbeeld</PresentationFormat>
  <Paragraphs>235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       Presentatie Rob Verboog   Raadsinformatiebijeenkomst  Gemeente Utrechtse Heuvelrug 19 februari 2018 </vt:lpstr>
      <vt:lpstr>PowerPoint-presentatie</vt:lpstr>
      <vt:lpstr>“Straling (EMV) is een sluipmoordenaar……”: </vt:lpstr>
      <vt:lpstr>PowerPoint-presentatie</vt:lpstr>
      <vt:lpstr>PowerPoint-presentatie</vt:lpstr>
      <vt:lpstr>PowerPoint-presentatie</vt:lpstr>
      <vt:lpstr>Onze conclusie en advies aan U als gemeenteraad: </vt:lpstr>
      <vt:lpstr>PowerPoint-presentatie</vt:lpstr>
      <vt:lpstr>Hoe kwamen wij erachter? </vt:lpstr>
      <vt:lpstr>PowerPoint-presentatie</vt:lpstr>
      <vt:lpstr>PowerPoint-presentatie</vt:lpstr>
      <vt:lpstr>In 2014 barstte bij ons de bom: </vt:lpstr>
      <vt:lpstr>PowerPoint-presentatie</vt:lpstr>
      <vt:lpstr>PowerPoint-presentatie</vt:lpstr>
      <vt:lpstr>PowerPoint-presentatie</vt:lpstr>
      <vt:lpstr>Hoeveel stralingsgevoeligen in NL? </vt:lpstr>
      <vt:lpstr>Ervaringen van stralingsgevoeligen: </vt:lpstr>
      <vt:lpstr>PowerPoint-presentatie</vt:lpstr>
      <vt:lpstr>PowerPoint-presentatie</vt:lpstr>
      <vt:lpstr>PowerPoint-presentatie</vt:lpstr>
      <vt:lpstr>De implicaties van het leven met EHS: </vt:lpstr>
      <vt:lpstr>PowerPoint-presentatie</vt:lpstr>
      <vt:lpstr>Het voorkómen van stralingsgerelateerde gezondheidsklachten:</vt:lpstr>
      <vt:lpstr>De (gewenste) rol van overheids- en medische instanties 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Rob Verboog   Raadsmarkt te Haarlem  29 november 2017</dc:title>
  <dc:creator>Roos Verboog</dc:creator>
  <cp:lastModifiedBy>rob verboog</cp:lastModifiedBy>
  <cp:revision>35</cp:revision>
  <cp:lastPrinted>2018-02-19T13:08:24Z</cp:lastPrinted>
  <dcterms:created xsi:type="dcterms:W3CDTF">2017-11-28T19:15:21Z</dcterms:created>
  <dcterms:modified xsi:type="dcterms:W3CDTF">2018-02-19T13:13:37Z</dcterms:modified>
</cp:coreProperties>
</file>